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de-DE"/>
              <a:t>Klicken Sie, um das Format der Notizen zu bearbeiten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de-DE" sz="1400"/>
              <a:t>&lt;Kopfzeile&gt;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de-DE" sz="1400"/>
              <a:t>&lt;Datum/Uhrzeit&gt;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de-DE" sz="1400"/>
              <a:t>&lt;Fußzeile&gt;</a:t>
            </a:r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A79B0BC9-F266-49C2-9083-F1E99F25405E}" type="slidenum">
              <a:rPr lang="de-DE" sz="1400"/>
              <a:pPr algn="r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7BE08E2F-9BD6-4F70-B38B-A744B817D21D}" type="slidenum">
              <a:rPr lang="de-DE" sz="2800" b="1">
                <a:solidFill>
                  <a:srgbClr val="000000"/>
                </a:solidFill>
                <a:latin typeface="Arial"/>
                <a:ea typeface="ＭＳ Ｐゴシック"/>
              </a:rPr>
              <a:pPr>
                <a:lnSpc>
                  <a:spcPct val="100000"/>
                </a:lnSpc>
              </a:pPr>
              <a:t>1</a:t>
            </a:fld>
            <a:endParaRPr/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0845B15C-1F3D-4347-9D15-565D5391F2E7}" type="slidenum">
              <a:rPr lang="de-DE" sz="2800" b="1">
                <a:solidFill>
                  <a:srgbClr val="000000"/>
                </a:solidFill>
                <a:latin typeface="Arial"/>
                <a:ea typeface="ＭＳ Ｐゴシック"/>
              </a:rPr>
              <a:pPr>
                <a:lnSpc>
                  <a:spcPct val="100000"/>
                </a:lnSpc>
              </a:pPr>
              <a:t>2</a:t>
            </a:fld>
            <a:endParaRPr/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fld id="{1554D9E3-2CE8-48A9-A26F-AFB0B7AE9AB4}" type="slidenum">
              <a:rPr lang="de-DE" sz="2800" b="1">
                <a:solidFill>
                  <a:srgbClr val="000000"/>
                </a:solidFill>
                <a:latin typeface="Arial"/>
                <a:ea typeface="ＭＳ Ｐゴシック"/>
              </a:rPr>
              <a:pPr>
                <a:lnSpc>
                  <a:spcPct val="100000"/>
                </a:lnSpc>
              </a:pPr>
              <a:t>3</a:t>
            </a:fld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6500880"/>
            <a:ext cx="9143640" cy="356760"/>
          </a:xfrm>
          <a:prstGeom prst="rect">
            <a:avLst/>
          </a:prstGeom>
        </p:spPr>
      </p:pic>
      <p:pic>
        <p:nvPicPr>
          <p:cNvPr id="8" name="Picture 1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3640" cy="856800"/>
          </a:xfrm>
          <a:prstGeom prst="rect">
            <a:avLst/>
          </a:prstGeom>
        </p:spPr>
      </p:pic>
      <p:sp>
        <p:nvSpPr>
          <p:cNvPr id="2" name="CustomShape 1"/>
          <p:cNvSpPr/>
          <p:nvPr/>
        </p:nvSpPr>
        <p:spPr>
          <a:xfrm>
            <a:off x="0" y="6581880"/>
            <a:ext cx="7857720" cy="242640"/>
          </a:xfrm>
          <a:prstGeom prst="rect">
            <a:avLst/>
          </a:prstGeom>
        </p:spPr>
        <p:txBody>
          <a:bodyPr lIns="360000" tIns="45000" rIns="90000" bIns="45000"/>
          <a:lstStyle/>
          <a:p>
            <a:pPr>
              <a:lnSpc>
                <a:spcPct val="100000"/>
              </a:lnSpc>
            </a:pPr>
            <a:r>
              <a:rPr lang="de-DE" sz="1000">
                <a:solidFill>
                  <a:srgbClr val="FFFFFF"/>
                </a:solidFill>
                <a:latin typeface="Arial"/>
                <a:ea typeface="ＭＳ Ｐゴシック"/>
              </a:rPr>
              <a:t>Jens Stomber, Pirate Party Germany, @ZombBi, jens.stomber@piratenpartei.de</a:t>
            </a:r>
            <a:endParaRPr/>
          </a:p>
        </p:txBody>
      </p:sp>
      <p:sp>
        <p:nvSpPr>
          <p:cNvPr id="3" name="CustomShape 2"/>
          <p:cNvSpPr/>
          <p:nvPr/>
        </p:nvSpPr>
        <p:spPr>
          <a:xfrm>
            <a:off x="7344000" y="6581880"/>
            <a:ext cx="1799640" cy="242640"/>
          </a:xfrm>
          <a:prstGeom prst="rect">
            <a:avLst/>
          </a:prstGeom>
        </p:spPr>
        <p:txBody>
          <a:bodyPr lIns="90000" tIns="45000" rIns="360000" bIns="45000"/>
          <a:lstStyle/>
          <a:p>
            <a:pPr algn="r">
              <a:lnSpc>
                <a:spcPct val="100000"/>
              </a:lnSpc>
            </a:pPr>
            <a:r>
              <a:rPr lang="de-DE" sz="1000">
                <a:solidFill>
                  <a:srgbClr val="FFFFFF"/>
                </a:solidFill>
                <a:latin typeface="Arial"/>
                <a:ea typeface="ＭＳ Ｐゴシック"/>
              </a:rPr>
              <a:t>28.07.2013</a:t>
            </a:r>
            <a:endParaRPr/>
          </a:p>
        </p:txBody>
      </p:sp>
      <p:pic>
        <p:nvPicPr>
          <p:cNvPr id="4" name="Picture 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572240" y="0"/>
            <a:ext cx="1283040" cy="856800"/>
          </a:xfrm>
          <a:prstGeom prst="rect">
            <a:avLst/>
          </a:prstGeom>
        </p:spPr>
      </p:pic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de-DE" sz="4400">
                <a:solidFill>
                  <a:srgbClr val="000000"/>
                </a:solidFill>
                <a:latin typeface="Arial"/>
                <a:ea typeface="ＭＳ Ｐゴシック"/>
              </a:rPr>
              <a:t>Klicken Sie, um das Format des Titeltextes zu bearbeitenTitelmasterformat durch Klicken bearbeiten</a:t>
            </a:r>
            <a:endParaRPr/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buSzPct val="25000"/>
              <a:buFont typeface="StarSymbol"/>
              <a:buChar char=""/>
            </a:pPr>
            <a:r>
              <a:rPr lang="de-DE" sz="3200">
                <a:solidFill>
                  <a:srgbClr val="000000"/>
                </a:solidFill>
                <a:latin typeface="Arial"/>
                <a:ea typeface="ＭＳ Ｐゴシック"/>
              </a:rPr>
              <a:t>Klicken Sie, um die Formate des Gliederungstextes zu bearbeiten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de-DE" sz="3200">
                <a:solidFill>
                  <a:srgbClr val="000000"/>
                </a:solidFill>
                <a:latin typeface="Arial"/>
                <a:ea typeface="ＭＳ Ｐゴシック"/>
              </a:rPr>
              <a:t>Zweite Gliederungsebene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de-DE" sz="3200">
                <a:solidFill>
                  <a:srgbClr val="000000"/>
                </a:solidFill>
                <a:latin typeface="Arial"/>
                <a:ea typeface="ＭＳ Ｐゴシック"/>
              </a:rPr>
              <a:t>Dritte Gliederungsebene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de-DE" sz="3200">
                <a:solidFill>
                  <a:srgbClr val="000000"/>
                </a:solidFill>
                <a:latin typeface="Arial"/>
                <a:ea typeface="ＭＳ Ｐゴシック"/>
              </a:rPr>
              <a:t>Vierte Gliederungsebene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de-DE" sz="3200">
                <a:solidFill>
                  <a:srgbClr val="000000"/>
                </a:solidFill>
                <a:latin typeface="Arial"/>
                <a:ea typeface="ＭＳ Ｐゴシック"/>
              </a:rPr>
              <a:t>Fünfte Gliederungsebene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de-DE" sz="3200">
                <a:solidFill>
                  <a:srgbClr val="000000"/>
                </a:solidFill>
                <a:latin typeface="Arial"/>
                <a:ea typeface="ＭＳ Ｐゴシック"/>
              </a:rPr>
              <a:t>Sechste Gliederungsebene</a:t>
            </a:r>
            <a:endParaRPr/>
          </a:p>
          <a:p>
            <a:pPr>
              <a:lnSpc>
                <a:spcPct val="100000"/>
              </a:lnSpc>
              <a:buFont typeface="StarSymbol"/>
              <a:buChar char=""/>
            </a:pPr>
            <a:r>
              <a:rPr lang="de-DE" sz="3200">
                <a:solidFill>
                  <a:srgbClr val="000000"/>
                </a:solidFill>
                <a:latin typeface="Arial"/>
                <a:ea typeface="ＭＳ Ｐゴシック"/>
              </a:rPr>
              <a:t>Siebente GliederungsebeneTextmasterformate durch Klicken bearbeiten</a:t>
            </a:r>
            <a:endParaRPr/>
          </a:p>
          <a:p>
            <a:pPr lvl="1">
              <a:lnSpc>
                <a:spcPct val="100000"/>
              </a:lnSpc>
              <a:buFont typeface="StarSymbol"/>
              <a:buChar char=""/>
            </a:pPr>
            <a:r>
              <a:rPr lang="de-DE" sz="2800">
                <a:solidFill>
                  <a:srgbClr val="000000"/>
                </a:solidFill>
                <a:latin typeface="Arial"/>
                <a:ea typeface="ＭＳ Ｐゴシック"/>
              </a:rPr>
              <a:t>Zweite Ebene</a:t>
            </a:r>
            <a:endParaRPr/>
          </a:p>
          <a:p>
            <a:pPr lvl="1">
              <a:buFont typeface="StarSymbol"/>
              <a:buChar char=""/>
            </a:pPr>
            <a:r>
              <a:rPr lang="de-DE" sz="2400">
                <a:solidFill>
                  <a:srgbClr val="000000"/>
                </a:solidFill>
                <a:latin typeface="Arial"/>
                <a:ea typeface="ＭＳ Ｐゴシック"/>
              </a:rPr>
              <a:t>Dritte Ebene</a:t>
            </a:r>
            <a:endParaRPr/>
          </a:p>
          <a:p>
            <a:pPr lvl="2">
              <a:buFont typeface="StarSymbol"/>
              <a:buChar char=""/>
            </a:pPr>
            <a:r>
              <a:rPr lang="de-DE" sz="2000">
                <a:solidFill>
                  <a:srgbClr val="000000"/>
                </a:solidFill>
                <a:latin typeface="Arial"/>
                <a:ea typeface="ＭＳ Ｐゴシック"/>
              </a:rPr>
              <a:t>Vierte Ebene</a:t>
            </a:r>
            <a:endParaRPr/>
          </a:p>
          <a:p>
            <a:pPr lvl="3">
              <a:buFont typeface="StarSymbol"/>
              <a:buChar char=""/>
            </a:pPr>
            <a:r>
              <a:rPr lang="de-DE" sz="2000">
                <a:solidFill>
                  <a:srgbClr val="000000"/>
                </a:solidFill>
                <a:latin typeface="Arial"/>
                <a:ea typeface="ＭＳ Ｐゴシック"/>
              </a:rPr>
              <a:t>Fünfte Ebene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8645400" y="6361200"/>
            <a:ext cx="183960" cy="518760"/>
          </a:xfrm>
          <a:prstGeom prst="rect">
            <a:avLst/>
          </a:prstGeom>
        </p:spPr>
      </p:sp>
      <p:sp>
        <p:nvSpPr>
          <p:cNvPr id="45" name="CustomShape 2"/>
          <p:cNvSpPr/>
          <p:nvPr/>
        </p:nvSpPr>
        <p:spPr>
          <a:xfrm>
            <a:off x="0" y="1196640"/>
            <a:ext cx="9143640" cy="50403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de-DE" sz="6500" b="1">
                <a:solidFill>
                  <a:srgbClr val="000000"/>
                </a:solidFill>
                <a:latin typeface="Arial"/>
                <a:ea typeface="ＭＳ Ｐゴシック"/>
              </a:rPr>
              <a:t>PPEU</a:t>
            </a:r>
            <a:endParaRPr/>
          </a:p>
          <a:p>
            <a:pPr algn="ctr">
              <a:lnSpc>
                <a:spcPct val="100000"/>
              </a:lnSpc>
            </a:pPr>
            <a:r>
              <a:rPr lang="de-DE" sz="6500">
                <a:solidFill>
                  <a:srgbClr val="000000"/>
                </a:solidFill>
                <a:latin typeface="Arial"/>
                <a:ea typeface="ＭＳ Ｐゴシック"/>
              </a:rPr>
              <a:t>Foundation Process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8645400" y="6361200"/>
            <a:ext cx="183960" cy="518760"/>
          </a:xfrm>
          <a:prstGeom prst="rect">
            <a:avLst/>
          </a:prstGeom>
        </p:spPr>
      </p:sp>
      <p:sp>
        <p:nvSpPr>
          <p:cNvPr id="47" name="TextShape 2"/>
          <p:cNvSpPr txBox="1"/>
          <p:nvPr/>
        </p:nvSpPr>
        <p:spPr>
          <a:xfrm>
            <a:off x="360000" y="1044000"/>
            <a:ext cx="8496000" cy="509040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pPr indent="182563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dirty="0">
                <a:solidFill>
                  <a:srgbClr val="000000"/>
                </a:solidFill>
                <a:latin typeface="Arial"/>
              </a:rPr>
              <a:t>Saturday 27/7: Dicide on key issues that rose discussions in the past</a:t>
            </a:r>
            <a:endParaRPr sz="1600" dirty="0"/>
          </a:p>
          <a:p>
            <a:pPr lvl="1" indent="173038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600" dirty="0">
                <a:solidFill>
                  <a:srgbClr val="000000"/>
                </a:solidFill>
                <a:latin typeface="Arial"/>
              </a:rPr>
              <a:t>voting weights in council</a:t>
            </a:r>
            <a:endParaRPr sz="1600" dirty="0"/>
          </a:p>
          <a:p>
            <a:pPr lvl="1" indent="173038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600" dirty="0">
                <a:solidFill>
                  <a:srgbClr val="000000"/>
                </a:solidFill>
                <a:latin typeface="Arial"/>
              </a:rPr>
              <a:t>majorities in council</a:t>
            </a:r>
            <a:endParaRPr sz="1600" dirty="0"/>
          </a:p>
          <a:p>
            <a:pPr lvl="1" indent="173038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600" dirty="0">
                <a:solidFill>
                  <a:srgbClr val="000000"/>
                </a:solidFill>
                <a:latin typeface="Arial"/>
              </a:rPr>
              <a:t>Membership: rights of members from non-EU countries "Associates"</a:t>
            </a:r>
            <a:endParaRPr sz="1600" dirty="0"/>
          </a:p>
          <a:p>
            <a:pPr lvl="1" indent="173038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600" dirty="0">
                <a:solidFill>
                  <a:srgbClr val="000000"/>
                </a:solidFill>
                <a:latin typeface="Arial"/>
              </a:rPr>
              <a:t>Membership fees</a:t>
            </a:r>
            <a:endParaRPr sz="1600" dirty="0"/>
          </a:p>
          <a:p>
            <a:pPr lvl="1" indent="173038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600" dirty="0">
                <a:solidFill>
                  <a:srgbClr val="000000"/>
                </a:solidFill>
                <a:latin typeface="Arial"/>
              </a:rPr>
              <a:t>Court of Arbitration</a:t>
            </a:r>
            <a:endParaRPr sz="1600" dirty="0"/>
          </a:p>
          <a:p>
            <a:pPr lvl="1" indent="173038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600" dirty="0">
                <a:solidFill>
                  <a:srgbClr val="000000"/>
                </a:solidFill>
                <a:latin typeface="Arial"/>
              </a:rPr>
              <a:t>Board details: tasks and number of officers, election and proposal details</a:t>
            </a:r>
            <a:endParaRPr sz="1600" dirty="0"/>
          </a:p>
          <a:p>
            <a:pPr lvl="1" indent="173038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600" dirty="0">
                <a:solidFill>
                  <a:srgbClr val="000000"/>
                </a:solidFill>
                <a:latin typeface="Arial"/>
              </a:rPr>
              <a:t>Council details: scope and composition, number of persons</a:t>
            </a:r>
            <a:endParaRPr sz="1600" dirty="0"/>
          </a:p>
          <a:p>
            <a:pPr indent="182563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dirty="0">
                <a:solidFill>
                  <a:srgbClr val="000000"/>
                </a:solidFill>
                <a:latin typeface="Arial"/>
              </a:rPr>
              <a:t>Sunday 28/7: Discuss the statutes draft as a whole on practical issues</a:t>
            </a:r>
            <a:endParaRPr sz="1600" dirty="0"/>
          </a:p>
          <a:p>
            <a:pPr indent="182563">
              <a:lnSpc>
                <a:spcPct val="20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dirty="0">
                <a:solidFill>
                  <a:srgbClr val="000000"/>
                </a:solidFill>
                <a:latin typeface="Arial"/>
              </a:rPr>
              <a:t>Sunday 28/7: Sign the letter-of-intent</a:t>
            </a:r>
            <a:endParaRPr sz="1600" dirty="0"/>
          </a:p>
        </p:txBody>
      </p:sp>
      <p:sp>
        <p:nvSpPr>
          <p:cNvPr id="48" name="TextShape 3"/>
          <p:cNvSpPr txBox="1"/>
          <p:nvPr/>
        </p:nvSpPr>
        <p:spPr>
          <a:xfrm>
            <a:off x="0" y="-36000"/>
            <a:ext cx="9144000" cy="864000"/>
          </a:xfrm>
          <a:prstGeom prst="rect">
            <a:avLst/>
          </a:prstGeom>
        </p:spPr>
        <p:txBody>
          <a:bodyPr wrap="none" lIns="360000" tIns="306000" rIns="90000" bIns="0"/>
          <a:lstStyle/>
          <a:p>
            <a:r>
              <a:rPr lang="de-DE" sz="2000" b="1">
                <a:solidFill>
                  <a:srgbClr val="000000"/>
                </a:solidFill>
              </a:rPr>
              <a:t>PPEU Foundation Process</a:t>
            </a:r>
            <a:endParaRPr/>
          </a:p>
          <a:p>
            <a:r>
              <a:rPr lang="de-DE">
                <a:solidFill>
                  <a:srgbClr val="000000"/>
                </a:solidFill>
              </a:rPr>
              <a:t>Procedures for Warsaw statutes conference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"/>
          <p:cNvSpPr/>
          <p:nvPr/>
        </p:nvSpPr>
        <p:spPr>
          <a:xfrm>
            <a:off x="288000" y="5475240"/>
            <a:ext cx="8460000" cy="0"/>
          </a:xfrm>
          <a:prstGeom prst="line">
            <a:avLst/>
          </a:prstGeom>
          <a:ln>
            <a:solidFill>
              <a:srgbClr val="000000"/>
            </a:solidFill>
          </a:ln>
        </p:spPr>
      </p:sp>
      <p:sp>
        <p:nvSpPr>
          <p:cNvPr id="50" name="CustomShape 2"/>
          <p:cNvSpPr/>
          <p:nvPr/>
        </p:nvSpPr>
        <p:spPr>
          <a:xfrm>
            <a:off x="337392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1" name="CustomShape 3"/>
          <p:cNvSpPr/>
          <p:nvPr/>
        </p:nvSpPr>
        <p:spPr>
          <a:xfrm>
            <a:off x="229896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2" name="CustomShape 4"/>
          <p:cNvSpPr/>
          <p:nvPr/>
        </p:nvSpPr>
        <p:spPr>
          <a:xfrm>
            <a:off x="552420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3" name="CustomShape 5"/>
          <p:cNvSpPr/>
          <p:nvPr/>
        </p:nvSpPr>
        <p:spPr>
          <a:xfrm>
            <a:off x="659916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4" name="CustomShape 6"/>
          <p:cNvSpPr/>
          <p:nvPr/>
        </p:nvSpPr>
        <p:spPr>
          <a:xfrm>
            <a:off x="767412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5" name="CustomShape 7"/>
          <p:cNvSpPr/>
          <p:nvPr/>
        </p:nvSpPr>
        <p:spPr>
          <a:xfrm>
            <a:off x="444888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6" name="CustomShape 8"/>
          <p:cNvSpPr/>
          <p:nvPr/>
        </p:nvSpPr>
        <p:spPr>
          <a:xfrm>
            <a:off x="122400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7" name="CustomShape 9"/>
          <p:cNvSpPr/>
          <p:nvPr/>
        </p:nvSpPr>
        <p:spPr>
          <a:xfrm>
            <a:off x="874800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58" name="CustomShape 10"/>
          <p:cNvSpPr/>
          <p:nvPr/>
        </p:nvSpPr>
        <p:spPr>
          <a:xfrm>
            <a:off x="8645400" y="6361200"/>
            <a:ext cx="183960" cy="518760"/>
          </a:xfrm>
          <a:prstGeom prst="rect">
            <a:avLst/>
          </a:prstGeom>
        </p:spPr>
      </p:sp>
      <p:sp>
        <p:nvSpPr>
          <p:cNvPr id="59" name="TextShape 11"/>
          <p:cNvSpPr txBox="1"/>
          <p:nvPr/>
        </p:nvSpPr>
        <p:spPr>
          <a:xfrm>
            <a:off x="0" y="-36000"/>
            <a:ext cx="9144000" cy="864000"/>
          </a:xfrm>
          <a:prstGeom prst="rect">
            <a:avLst/>
          </a:prstGeom>
        </p:spPr>
        <p:txBody>
          <a:bodyPr wrap="none" lIns="360000" tIns="306000" rIns="90000" bIns="0"/>
          <a:lstStyle/>
          <a:p>
            <a:r>
              <a:rPr lang="de-DE" sz="2000" b="1" dirty="0">
                <a:solidFill>
                  <a:srgbClr val="000000"/>
                </a:solidFill>
              </a:rPr>
              <a:t>PPEU Foundation Process</a:t>
            </a:r>
            <a:endParaRPr dirty="0"/>
          </a:p>
          <a:p>
            <a:r>
              <a:rPr lang="de-DE" dirty="0">
                <a:solidFill>
                  <a:srgbClr val="000000"/>
                </a:solidFill>
              </a:rPr>
              <a:t>Overall Timeline</a:t>
            </a:r>
            <a:endParaRPr dirty="0"/>
          </a:p>
        </p:txBody>
      </p:sp>
      <p:sp>
        <p:nvSpPr>
          <p:cNvPr id="60" name="TextShape 12"/>
          <p:cNvSpPr txBox="1"/>
          <p:nvPr/>
        </p:nvSpPr>
        <p:spPr>
          <a:xfrm>
            <a:off x="1440000" y="6073200"/>
            <a:ext cx="77652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>
                <a:solidFill>
                  <a:srgbClr val="000000"/>
                </a:solidFill>
              </a:rPr>
              <a:t>August</a:t>
            </a:r>
            <a:endParaRPr/>
          </a:p>
        </p:txBody>
      </p:sp>
      <p:sp>
        <p:nvSpPr>
          <p:cNvPr id="61" name="TextShape 13"/>
          <p:cNvSpPr txBox="1"/>
          <p:nvPr/>
        </p:nvSpPr>
        <p:spPr>
          <a:xfrm>
            <a:off x="6876720" y="6073200"/>
            <a:ext cx="76752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 dirty="0">
                <a:solidFill>
                  <a:srgbClr val="000000"/>
                </a:solidFill>
              </a:rPr>
              <a:t>Januar</a:t>
            </a:r>
            <a:endParaRPr dirty="0"/>
          </a:p>
        </p:txBody>
      </p:sp>
      <p:sp>
        <p:nvSpPr>
          <p:cNvPr id="62" name="TextShape 14"/>
          <p:cNvSpPr txBox="1"/>
          <p:nvPr/>
        </p:nvSpPr>
        <p:spPr>
          <a:xfrm>
            <a:off x="5689440" y="6073200"/>
            <a:ext cx="106632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>
                <a:solidFill>
                  <a:srgbClr val="000000"/>
                </a:solidFill>
              </a:rPr>
              <a:t>Dezember</a:t>
            </a:r>
            <a:endParaRPr/>
          </a:p>
        </p:txBody>
      </p:sp>
      <p:sp>
        <p:nvSpPr>
          <p:cNvPr id="63" name="TextShape 15"/>
          <p:cNvSpPr txBox="1"/>
          <p:nvPr/>
        </p:nvSpPr>
        <p:spPr>
          <a:xfrm>
            <a:off x="4609800" y="6073200"/>
            <a:ext cx="106308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>
                <a:solidFill>
                  <a:srgbClr val="000000"/>
                </a:solidFill>
              </a:rPr>
              <a:t>November</a:t>
            </a:r>
            <a:endParaRPr/>
          </a:p>
        </p:txBody>
      </p:sp>
      <p:sp>
        <p:nvSpPr>
          <p:cNvPr id="64" name="TextShape 16"/>
          <p:cNvSpPr txBox="1"/>
          <p:nvPr/>
        </p:nvSpPr>
        <p:spPr>
          <a:xfrm>
            <a:off x="3656520" y="6073200"/>
            <a:ext cx="86184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>
                <a:solidFill>
                  <a:srgbClr val="000000"/>
                </a:solidFill>
              </a:rPr>
              <a:t>Oktober</a:t>
            </a:r>
            <a:endParaRPr/>
          </a:p>
        </p:txBody>
      </p:sp>
      <p:sp>
        <p:nvSpPr>
          <p:cNvPr id="65" name="TextShape 17"/>
          <p:cNvSpPr txBox="1"/>
          <p:nvPr/>
        </p:nvSpPr>
        <p:spPr>
          <a:xfrm>
            <a:off x="2432520" y="6073200"/>
            <a:ext cx="111960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>
                <a:solidFill>
                  <a:srgbClr val="000000"/>
                </a:solidFill>
              </a:rPr>
              <a:t>September</a:t>
            </a:r>
            <a:endParaRPr/>
          </a:p>
        </p:txBody>
      </p:sp>
      <p:sp>
        <p:nvSpPr>
          <p:cNvPr id="66" name="TextShape 18"/>
          <p:cNvSpPr txBox="1"/>
          <p:nvPr/>
        </p:nvSpPr>
        <p:spPr>
          <a:xfrm>
            <a:off x="7935480" y="6073200"/>
            <a:ext cx="71100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>
                <a:solidFill>
                  <a:srgbClr val="000000"/>
                </a:solidFill>
              </a:rPr>
              <a:t>March</a:t>
            </a:r>
            <a:endParaRPr/>
          </a:p>
        </p:txBody>
      </p:sp>
      <p:sp>
        <p:nvSpPr>
          <p:cNvPr id="67" name="CustomShape 19"/>
          <p:cNvSpPr/>
          <p:nvPr/>
        </p:nvSpPr>
        <p:spPr>
          <a:xfrm>
            <a:off x="174960" y="5367240"/>
            <a:ext cx="216000" cy="216000"/>
          </a:xfrm>
          <a:prstGeom prst="diamond">
            <a:avLst/>
          </a:prstGeom>
          <a:solidFill>
            <a:srgbClr val="E30E0D"/>
          </a:solidFill>
          <a:ln>
            <a:solidFill>
              <a:srgbClr val="808080"/>
            </a:solidFill>
          </a:ln>
        </p:spPr>
      </p:sp>
      <p:sp>
        <p:nvSpPr>
          <p:cNvPr id="68" name="TextShape 20"/>
          <p:cNvSpPr txBox="1"/>
          <p:nvPr/>
        </p:nvSpPr>
        <p:spPr>
          <a:xfrm>
            <a:off x="576000" y="6087240"/>
            <a:ext cx="468720" cy="30204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500">
                <a:solidFill>
                  <a:srgbClr val="000000"/>
                </a:solidFill>
              </a:rPr>
              <a:t>Juli</a:t>
            </a:r>
            <a:endParaRPr/>
          </a:p>
        </p:txBody>
      </p:sp>
      <p:sp>
        <p:nvSpPr>
          <p:cNvPr id="69" name="CustomShape 21"/>
          <p:cNvSpPr/>
          <p:nvPr/>
        </p:nvSpPr>
        <p:spPr>
          <a:xfrm>
            <a:off x="8136000" y="4683240"/>
            <a:ext cx="288000" cy="288000"/>
          </a:xfrm>
          <a:prstGeom prst="ellipse">
            <a:avLst/>
          </a:prstGeom>
          <a:solidFill>
            <a:srgbClr val="4F9ED3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b="1">
                <a:solidFill>
                  <a:srgbClr val="000000"/>
                </a:solidFill>
              </a:rPr>
              <a:t>5</a:t>
            </a:r>
            <a:endParaRPr/>
          </a:p>
        </p:txBody>
      </p:sp>
      <p:sp>
        <p:nvSpPr>
          <p:cNvPr id="70" name="CustomShape 22"/>
          <p:cNvSpPr/>
          <p:nvPr/>
        </p:nvSpPr>
        <p:spPr>
          <a:xfrm>
            <a:off x="144000" y="1155240"/>
            <a:ext cx="2010960" cy="720000"/>
          </a:xfrm>
          <a:prstGeom prst="chevron">
            <a:avLst>
              <a:gd name="adj" fmla="val 16200"/>
            </a:avLst>
          </a:prstGeom>
          <a:solidFill>
            <a:srgbClr val="E3E8E8"/>
          </a:solidFill>
          <a:ln>
            <a:solidFill>
              <a:srgbClr val="808080"/>
            </a:solidFill>
          </a:ln>
        </p:spPr>
        <p:txBody>
          <a:bodyPr lIns="90000" tIns="45000" rIns="90000" bIns="45000" anchor="ctr"/>
          <a:lstStyle/>
          <a:p>
            <a:pPr algn="ctr"/>
            <a:r>
              <a:rPr lang="de-DE" sz="1600" b="1">
                <a:solidFill>
                  <a:srgbClr val="000000"/>
                </a:solidFill>
              </a:rPr>
              <a:t>1. Letter of</a:t>
            </a:r>
            <a:endParaRPr/>
          </a:p>
          <a:p>
            <a:pPr algn="ctr"/>
            <a:r>
              <a:rPr lang="de-DE" sz="1600" b="1">
                <a:solidFill>
                  <a:srgbClr val="000000"/>
                </a:solidFill>
              </a:rPr>
              <a:t> Intent</a:t>
            </a:r>
            <a:endParaRPr/>
          </a:p>
        </p:txBody>
      </p:sp>
      <p:sp>
        <p:nvSpPr>
          <p:cNvPr id="71" name="CustomShape 23"/>
          <p:cNvSpPr/>
          <p:nvPr/>
        </p:nvSpPr>
        <p:spPr>
          <a:xfrm>
            <a:off x="1837440" y="1155240"/>
            <a:ext cx="2010600" cy="720000"/>
          </a:xfrm>
          <a:prstGeom prst="chevron">
            <a:avLst>
              <a:gd name="adj" fmla="val 16200"/>
            </a:avLst>
          </a:prstGeom>
          <a:solidFill>
            <a:srgbClr val="FFE1BF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sz="1600" b="1">
                <a:solidFill>
                  <a:srgbClr val="000000"/>
                </a:solidFill>
              </a:rPr>
              <a:t>2. Last </a:t>
            </a:r>
            <a:endParaRPr/>
          </a:p>
          <a:p>
            <a:pPr algn="ctr"/>
            <a:r>
              <a:rPr lang="de-DE" sz="1600" b="1">
                <a:solidFill>
                  <a:srgbClr val="000000"/>
                </a:solidFill>
              </a:rPr>
              <a:t>Changes</a:t>
            </a:r>
            <a:endParaRPr/>
          </a:p>
        </p:txBody>
      </p:sp>
      <p:sp>
        <p:nvSpPr>
          <p:cNvPr id="72" name="CustomShape 24"/>
          <p:cNvSpPr/>
          <p:nvPr/>
        </p:nvSpPr>
        <p:spPr>
          <a:xfrm>
            <a:off x="3530520" y="1155240"/>
            <a:ext cx="2010960" cy="720000"/>
          </a:xfrm>
          <a:prstGeom prst="chevron">
            <a:avLst>
              <a:gd name="adj" fmla="val 16200"/>
            </a:avLst>
          </a:prstGeom>
          <a:solidFill>
            <a:srgbClr val="FFC880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sz="1600" b="1">
                <a:solidFill>
                  <a:srgbClr val="000000"/>
                </a:solidFill>
              </a:rPr>
              <a:t>3. Final </a:t>
            </a:r>
            <a:endParaRPr/>
          </a:p>
          <a:p>
            <a:pPr algn="ctr"/>
            <a:r>
              <a:rPr lang="de-DE" sz="1600" b="1">
                <a:solidFill>
                  <a:srgbClr val="000000"/>
                </a:solidFill>
              </a:rPr>
              <a:t>Passage</a:t>
            </a:r>
            <a:endParaRPr/>
          </a:p>
        </p:txBody>
      </p:sp>
      <p:sp>
        <p:nvSpPr>
          <p:cNvPr id="73" name="CustomShape 25"/>
          <p:cNvSpPr/>
          <p:nvPr/>
        </p:nvSpPr>
        <p:spPr>
          <a:xfrm>
            <a:off x="5223960" y="1155240"/>
            <a:ext cx="2010600" cy="720000"/>
          </a:xfrm>
          <a:prstGeom prst="chevron">
            <a:avLst>
              <a:gd name="adj" fmla="val 16200"/>
            </a:avLst>
          </a:prstGeom>
          <a:solidFill>
            <a:srgbClr val="FFA640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sz="1600" b="1">
                <a:solidFill>
                  <a:srgbClr val="000000"/>
                </a:solidFill>
              </a:rPr>
              <a:t>4. National
Ratification</a:t>
            </a:r>
            <a:endParaRPr/>
          </a:p>
        </p:txBody>
      </p:sp>
      <p:sp>
        <p:nvSpPr>
          <p:cNvPr id="74" name="CustomShape 26"/>
          <p:cNvSpPr/>
          <p:nvPr/>
        </p:nvSpPr>
        <p:spPr>
          <a:xfrm>
            <a:off x="6917040" y="1155240"/>
            <a:ext cx="2010960" cy="720000"/>
          </a:xfrm>
          <a:prstGeom prst="chevron">
            <a:avLst>
              <a:gd name="adj" fmla="val 16200"/>
            </a:avLst>
          </a:prstGeom>
          <a:solidFill>
            <a:srgbClr val="FFD016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sz="1600" b="1">
                <a:solidFill>
                  <a:srgbClr val="000000"/>
                </a:solidFill>
              </a:rPr>
              <a:t>5. Founding </a:t>
            </a:r>
            <a:endParaRPr/>
          </a:p>
          <a:p>
            <a:pPr algn="ctr"/>
            <a:r>
              <a:rPr lang="de-DE" sz="1600" b="1">
                <a:solidFill>
                  <a:srgbClr val="000000"/>
                </a:solidFill>
              </a:rPr>
              <a:t>Conference</a:t>
            </a:r>
            <a:endParaRPr/>
          </a:p>
        </p:txBody>
      </p:sp>
      <p:sp>
        <p:nvSpPr>
          <p:cNvPr id="75" name="TextShape 27"/>
          <p:cNvSpPr txBox="1"/>
          <p:nvPr/>
        </p:nvSpPr>
        <p:spPr>
          <a:xfrm>
            <a:off x="180000" y="2019960"/>
            <a:ext cx="1872000" cy="2273136"/>
          </a:xfrm>
          <a:prstGeom prst="rect">
            <a:avLst/>
          </a:prstGeom>
        </p:spPr>
        <p:txBody>
          <a:bodyPr wrap="square" lIns="90000" tIns="45000" rIns="90000" bIns="45000">
            <a:noAutofit/>
          </a:bodyPr>
          <a:lstStyle/>
          <a:p>
            <a:pPr>
              <a:lnSpc>
                <a:spcPct val="150000"/>
              </a:lnSpc>
            </a:pPr>
            <a:r>
              <a:rPr lang="de-DE" sz="1200" b="1" dirty="0">
                <a:solidFill>
                  <a:srgbClr val="000000"/>
                </a:solidFill>
                <a:latin typeface="Arial"/>
              </a:rPr>
              <a:t>Content Commitment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PPEU Statutes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Pirate Manifesto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Not binding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Proposal to National </a:t>
            </a:r>
            <a:r>
              <a:rPr lang="de-DE" sz="1200" dirty="0" smtClean="0">
                <a:solidFill>
                  <a:srgbClr val="000000"/>
                </a:solidFill>
                <a:latin typeface="Arial"/>
              </a:rPr>
              <a:t>parties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Paris declaration </a:t>
            </a:r>
            <a:r>
              <a:rPr lang="de-DE" sz="1200" dirty="0" smtClean="0">
                <a:solidFill>
                  <a:srgbClr val="000000"/>
                </a:solidFill>
                <a:latin typeface="Arial"/>
              </a:rPr>
              <a:t>is prerequisite</a:t>
            </a:r>
            <a:endParaRPr dirty="0"/>
          </a:p>
        </p:txBody>
      </p:sp>
      <p:sp>
        <p:nvSpPr>
          <p:cNvPr id="76" name="TextShape 28"/>
          <p:cNvSpPr txBox="1"/>
          <p:nvPr/>
        </p:nvSpPr>
        <p:spPr>
          <a:xfrm>
            <a:off x="1872000" y="2016000"/>
            <a:ext cx="1872000" cy="2308680"/>
          </a:xfrm>
          <a:prstGeom prst="rect">
            <a:avLst/>
          </a:prstGeom>
        </p:spPr>
        <p:txBody>
          <a:bodyPr wrap="square" lIns="90000" tIns="45000" rIns="90000" bIns="45000"/>
          <a:lstStyle/>
          <a:p>
            <a:pPr>
              <a:lnSpc>
                <a:spcPct val="150000"/>
              </a:lnSpc>
            </a:pPr>
            <a:r>
              <a:rPr lang="de-DE" sz="1200" b="1" dirty="0">
                <a:solidFill>
                  <a:srgbClr val="000000"/>
                </a:solidFill>
                <a:latin typeface="Arial"/>
              </a:rPr>
              <a:t>Content transportation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Discuss on national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/>
            </a:r>
            <a:br>
              <a:rPr lang="de-DE" sz="1200" dirty="0">
                <a:solidFill>
                  <a:srgbClr val="000000"/>
                </a:solidFill>
                <a:latin typeface="Arial"/>
              </a:rPr>
            </a:br>
            <a:r>
              <a:rPr lang="de-DE" sz="1200" dirty="0">
                <a:solidFill>
                  <a:srgbClr val="000000"/>
                </a:solidFill>
                <a:latin typeface="Arial"/>
              </a:rPr>
              <a:t>level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Commit last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changes Informal approval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Legal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examination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Deadline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31.08.13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Applies to signer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only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endParaRPr lang="de-DE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TextShape 29"/>
          <p:cNvSpPr txBox="1"/>
          <p:nvPr/>
        </p:nvSpPr>
        <p:spPr>
          <a:xfrm>
            <a:off x="3672000" y="2016000"/>
            <a:ext cx="1872000" cy="1911240"/>
          </a:xfrm>
          <a:prstGeom prst="rect">
            <a:avLst/>
          </a:prstGeom>
        </p:spPr>
        <p:txBody>
          <a:bodyPr wrap="square" lIns="90000" tIns="45000" rIns="90000" bIns="45000"/>
          <a:lstStyle/>
          <a:p>
            <a:pPr>
              <a:lnSpc>
                <a:spcPct val="150000"/>
              </a:lnSpc>
            </a:pPr>
            <a:r>
              <a:rPr lang="de-DE" sz="1200" b="1" dirty="0">
                <a:solidFill>
                  <a:srgbClr val="000000"/>
                </a:solidFill>
                <a:latin typeface="Arial"/>
              </a:rPr>
              <a:t>Adopt final Version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Decide final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version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Public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presentation</a:t>
            </a:r>
            <a:br>
              <a:rPr lang="de-DE" sz="1200" dirty="0">
                <a:solidFill>
                  <a:srgbClr val="000000"/>
                </a:solidFill>
                <a:latin typeface="Arial"/>
              </a:rPr>
            </a:br>
            <a:r>
              <a:rPr lang="de-DE" sz="1200" dirty="0">
                <a:solidFill>
                  <a:srgbClr val="000000"/>
                </a:solidFill>
                <a:latin typeface="Arial"/>
              </a:rPr>
              <a:t>and announcement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Informal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approval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endParaRPr lang="de-DE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TextShape 30"/>
          <p:cNvSpPr txBox="1"/>
          <p:nvPr/>
        </p:nvSpPr>
        <p:spPr>
          <a:xfrm>
            <a:off x="5400000" y="2016000"/>
            <a:ext cx="1872000" cy="1911240"/>
          </a:xfrm>
          <a:prstGeom prst="rect">
            <a:avLst/>
          </a:prstGeom>
        </p:spPr>
        <p:txBody>
          <a:bodyPr wrap="square" lIns="90000" tIns="45000" rIns="90000" bIns="45000"/>
          <a:lstStyle/>
          <a:p>
            <a:pPr>
              <a:lnSpc>
                <a:spcPct val="150000"/>
              </a:lnSpc>
            </a:pPr>
            <a:r>
              <a:rPr lang="de-DE" sz="1200" b="1" dirty="0">
                <a:solidFill>
                  <a:srgbClr val="000000"/>
                </a:solidFill>
                <a:latin typeface="Arial"/>
              </a:rPr>
              <a:t>Formal Approval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Formal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approval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General Assembly </a:t>
            </a:r>
            <a:endParaRPr lang="de-DE" sz="1200" dirty="0">
              <a:solidFill>
                <a:srgbClr val="000000"/>
              </a:solidFill>
              <a:latin typeface="Arial"/>
            </a:endParaRP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on national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level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Deadline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31.01.14</a:t>
            </a:r>
            <a:endParaRPr lang="de-DE" sz="12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TextShape 31"/>
          <p:cNvSpPr txBox="1"/>
          <p:nvPr/>
        </p:nvSpPr>
        <p:spPr>
          <a:xfrm>
            <a:off x="7056000" y="2016000"/>
            <a:ext cx="1872000" cy="1911240"/>
          </a:xfrm>
          <a:prstGeom prst="rect">
            <a:avLst/>
          </a:prstGeom>
        </p:spPr>
        <p:txBody>
          <a:bodyPr wrap="square" lIns="90000" tIns="45000" rIns="90000" bIns="45000"/>
          <a:lstStyle/>
          <a:p>
            <a:pPr>
              <a:lnSpc>
                <a:spcPct val="150000"/>
              </a:lnSpc>
            </a:pPr>
            <a:r>
              <a:rPr lang="de-DE" sz="1200" b="1" dirty="0">
                <a:solidFill>
                  <a:srgbClr val="000000"/>
                </a:solidFill>
                <a:latin typeface="Arial"/>
              </a:rPr>
              <a:t>Legal Execution</a:t>
            </a:r>
            <a:endParaRPr dirty="0"/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Formal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approval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Founding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conference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dirty="0">
                <a:solidFill>
                  <a:srgbClr val="000000"/>
                </a:solidFill>
                <a:latin typeface="Arial"/>
              </a:rPr>
              <a:t>On EU </a:t>
            </a:r>
            <a:r>
              <a:rPr lang="de-DE" sz="1200" dirty="0">
                <a:solidFill>
                  <a:srgbClr val="000000"/>
                </a:solidFill>
                <a:latin typeface="Arial"/>
              </a:rPr>
              <a:t>level</a:t>
            </a:r>
          </a:p>
          <a:p>
            <a:pPr marL="182563" indent="-182563">
              <a:lnSpc>
                <a:spcPct val="150000"/>
              </a:lnSpc>
              <a:buClr>
                <a:schemeClr val="accent6"/>
              </a:buClr>
              <a:buSzPct val="60000"/>
              <a:buFontTx/>
              <a:buChar char="►"/>
            </a:pPr>
            <a:r>
              <a:rPr lang="de-DE" sz="1200" b="1" dirty="0">
                <a:solidFill>
                  <a:srgbClr val="000000"/>
                </a:solidFill>
                <a:latin typeface="Arial"/>
              </a:rPr>
              <a:t>PPEU becomes </a:t>
            </a:r>
            <a:r>
              <a:rPr lang="de-DE" sz="1200" b="1" dirty="0">
                <a:solidFill>
                  <a:srgbClr val="000000"/>
                </a:solidFill>
                <a:latin typeface="Arial"/>
              </a:rPr>
              <a:t>operative!</a:t>
            </a:r>
            <a:endParaRPr lang="de-DE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CustomShape 32"/>
          <p:cNvSpPr/>
          <p:nvPr/>
        </p:nvSpPr>
        <p:spPr>
          <a:xfrm>
            <a:off x="5040000" y="4683240"/>
            <a:ext cx="288000" cy="288000"/>
          </a:xfrm>
          <a:prstGeom prst="ellipse">
            <a:avLst/>
          </a:prstGeom>
          <a:solidFill>
            <a:srgbClr val="4F9ED3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b="1">
                <a:solidFill>
                  <a:srgbClr val="000000"/>
                </a:solidFill>
              </a:rPr>
              <a:t>4</a:t>
            </a:r>
            <a:endParaRPr/>
          </a:p>
        </p:txBody>
      </p:sp>
      <p:sp>
        <p:nvSpPr>
          <p:cNvPr id="81" name="CustomShape 33"/>
          <p:cNvSpPr/>
          <p:nvPr/>
        </p:nvSpPr>
        <p:spPr>
          <a:xfrm>
            <a:off x="1728000" y="4683240"/>
            <a:ext cx="288000" cy="288000"/>
          </a:xfrm>
          <a:prstGeom prst="ellipse">
            <a:avLst/>
          </a:prstGeom>
          <a:solidFill>
            <a:srgbClr val="4F9ED3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b="1">
                <a:solidFill>
                  <a:srgbClr val="000000"/>
                </a:solidFill>
              </a:rPr>
              <a:t>2</a:t>
            </a:r>
            <a:endParaRPr/>
          </a:p>
        </p:txBody>
      </p:sp>
      <p:sp>
        <p:nvSpPr>
          <p:cNvPr id="82" name="CustomShape 34"/>
          <p:cNvSpPr/>
          <p:nvPr/>
        </p:nvSpPr>
        <p:spPr>
          <a:xfrm>
            <a:off x="853920" y="4683240"/>
            <a:ext cx="288000" cy="288000"/>
          </a:xfrm>
          <a:prstGeom prst="ellipse">
            <a:avLst/>
          </a:prstGeom>
          <a:solidFill>
            <a:srgbClr val="4F9ED3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b="1">
                <a:solidFill>
                  <a:srgbClr val="000000"/>
                </a:solidFill>
              </a:rPr>
              <a:t>1</a:t>
            </a:r>
            <a:endParaRPr/>
          </a:p>
        </p:txBody>
      </p:sp>
      <p:sp>
        <p:nvSpPr>
          <p:cNvPr id="83" name="CustomShape 35"/>
          <p:cNvSpPr/>
          <p:nvPr/>
        </p:nvSpPr>
        <p:spPr>
          <a:xfrm>
            <a:off x="2772000" y="4683240"/>
            <a:ext cx="288000" cy="288000"/>
          </a:xfrm>
          <a:prstGeom prst="ellipse">
            <a:avLst/>
          </a:prstGeom>
          <a:solidFill>
            <a:srgbClr val="4F9ED3"/>
          </a:solidFill>
          <a:ln>
            <a:solidFill>
              <a:srgbClr val="808080"/>
            </a:solidFill>
          </a:ln>
        </p:spPr>
        <p:txBody>
          <a:bodyPr wrap="none" lIns="90000" tIns="45000" rIns="90000" bIns="45000" anchor="ctr"/>
          <a:lstStyle/>
          <a:p>
            <a:pPr algn="ctr"/>
            <a:r>
              <a:rPr lang="de-DE" b="1">
                <a:solidFill>
                  <a:srgbClr val="000000"/>
                </a:solidFill>
              </a:rPr>
              <a:t>3</a:t>
            </a:r>
            <a:endParaRPr/>
          </a:p>
        </p:txBody>
      </p:sp>
      <p:sp>
        <p:nvSpPr>
          <p:cNvPr id="84" name="Line 36"/>
          <p:cNvSpPr/>
          <p:nvPr/>
        </p:nvSpPr>
        <p:spPr>
          <a:xfrm>
            <a:off x="1332000" y="5151240"/>
            <a:ext cx="1116000" cy="0"/>
          </a:xfrm>
          <a:prstGeom prst="line">
            <a:avLst/>
          </a:prstGeom>
          <a:ln w="36000">
            <a:solidFill>
              <a:srgbClr val="4F9ED3"/>
            </a:solidFill>
            <a:round/>
            <a:headEnd type="oval" w="lg" len="sm"/>
            <a:tailEnd type="oval" w="lg" len="sm"/>
          </a:ln>
        </p:spPr>
      </p:sp>
      <p:sp>
        <p:nvSpPr>
          <p:cNvPr id="85" name="Line 37"/>
          <p:cNvSpPr/>
          <p:nvPr/>
        </p:nvSpPr>
        <p:spPr>
          <a:xfrm>
            <a:off x="996840" y="4971240"/>
            <a:ext cx="0" cy="576000"/>
          </a:xfrm>
          <a:prstGeom prst="line">
            <a:avLst/>
          </a:prstGeom>
          <a:ln>
            <a:solidFill>
              <a:srgbClr val="4F9ED3"/>
            </a:solidFill>
            <a:tailEnd type="oval" w="med" len="med"/>
          </a:ln>
        </p:spPr>
      </p:sp>
      <p:sp>
        <p:nvSpPr>
          <p:cNvPr id="86" name="Line 38"/>
          <p:cNvSpPr/>
          <p:nvPr/>
        </p:nvSpPr>
        <p:spPr>
          <a:xfrm>
            <a:off x="2916000" y="4971240"/>
            <a:ext cx="0" cy="576000"/>
          </a:xfrm>
          <a:prstGeom prst="line">
            <a:avLst/>
          </a:prstGeom>
          <a:ln>
            <a:solidFill>
              <a:srgbClr val="4F9ED3"/>
            </a:solidFill>
            <a:tailEnd type="oval" w="med" len="med"/>
          </a:ln>
        </p:spPr>
      </p:sp>
      <p:sp>
        <p:nvSpPr>
          <p:cNvPr id="87" name="Line 39"/>
          <p:cNvSpPr/>
          <p:nvPr/>
        </p:nvSpPr>
        <p:spPr>
          <a:xfrm>
            <a:off x="2952000" y="5151240"/>
            <a:ext cx="4824000" cy="36000"/>
          </a:xfrm>
          <a:prstGeom prst="line">
            <a:avLst/>
          </a:prstGeom>
          <a:ln w="36000">
            <a:solidFill>
              <a:srgbClr val="4F9ED3"/>
            </a:solidFill>
            <a:round/>
            <a:headEnd type="oval" w="lg" len="sm"/>
            <a:tailEnd type="oval" w="lg" len="sm"/>
          </a:ln>
        </p:spPr>
      </p:sp>
      <p:sp>
        <p:nvSpPr>
          <p:cNvPr id="88" name="Line 40"/>
          <p:cNvSpPr/>
          <p:nvPr/>
        </p:nvSpPr>
        <p:spPr>
          <a:xfrm>
            <a:off x="8280000" y="4971240"/>
            <a:ext cx="0" cy="576000"/>
          </a:xfrm>
          <a:prstGeom prst="line">
            <a:avLst/>
          </a:prstGeom>
          <a:ln>
            <a:solidFill>
              <a:srgbClr val="4F9ED3"/>
            </a:solidFill>
            <a:tailEnd type="oval" w="med" len="med"/>
          </a:ln>
        </p:spPr>
      </p:sp>
      <p:sp>
        <p:nvSpPr>
          <p:cNvPr id="89" name="TextShape 41"/>
          <p:cNvSpPr txBox="1"/>
          <p:nvPr/>
        </p:nvSpPr>
        <p:spPr>
          <a:xfrm>
            <a:off x="648000" y="5547240"/>
            <a:ext cx="720000" cy="2901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400">
                <a:solidFill>
                  <a:srgbClr val="000000"/>
                </a:solidFill>
              </a:rPr>
              <a:t>28.07.</a:t>
            </a:r>
            <a:endParaRPr/>
          </a:p>
        </p:txBody>
      </p:sp>
      <p:sp>
        <p:nvSpPr>
          <p:cNvPr id="90" name="TextShape 42"/>
          <p:cNvSpPr txBox="1"/>
          <p:nvPr/>
        </p:nvSpPr>
        <p:spPr>
          <a:xfrm>
            <a:off x="2016000" y="5567040"/>
            <a:ext cx="720000" cy="2901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400">
                <a:solidFill>
                  <a:srgbClr val="000000"/>
                </a:solidFill>
              </a:rPr>
              <a:t>01.09.</a:t>
            </a:r>
            <a:endParaRPr/>
          </a:p>
        </p:txBody>
      </p:sp>
      <p:sp>
        <p:nvSpPr>
          <p:cNvPr id="91" name="TextShape 43"/>
          <p:cNvSpPr txBox="1"/>
          <p:nvPr/>
        </p:nvSpPr>
        <p:spPr>
          <a:xfrm>
            <a:off x="2600280" y="5565240"/>
            <a:ext cx="1359720" cy="4899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400">
                <a:solidFill>
                  <a:srgbClr val="000000"/>
                </a:solidFill>
              </a:rPr>
              <a:t>03./04.09</a:t>
            </a:r>
            <a:endParaRPr/>
          </a:p>
          <a:p>
            <a:r>
              <a:rPr lang="de-DE" sz="1400">
                <a:solidFill>
                  <a:srgbClr val="000000"/>
                </a:solidFill>
              </a:rPr>
              <a:t>Luxemburg.</a:t>
            </a:r>
            <a:endParaRPr/>
          </a:p>
        </p:txBody>
      </p:sp>
      <p:sp>
        <p:nvSpPr>
          <p:cNvPr id="92" name="TextShape 44"/>
          <p:cNvSpPr txBox="1"/>
          <p:nvPr/>
        </p:nvSpPr>
        <p:spPr>
          <a:xfrm>
            <a:off x="7308304" y="5569560"/>
            <a:ext cx="720000" cy="2901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400" dirty="0">
                <a:solidFill>
                  <a:srgbClr val="000000"/>
                </a:solidFill>
              </a:rPr>
              <a:t>31.01.</a:t>
            </a:r>
            <a:endParaRPr dirty="0"/>
          </a:p>
        </p:txBody>
      </p:sp>
      <p:sp>
        <p:nvSpPr>
          <p:cNvPr id="93" name="TextShape 45"/>
          <p:cNvSpPr txBox="1"/>
          <p:nvPr/>
        </p:nvSpPr>
        <p:spPr>
          <a:xfrm>
            <a:off x="7884368" y="5569560"/>
            <a:ext cx="1165680" cy="489960"/>
          </a:xfrm>
          <a:prstGeom prst="rect">
            <a:avLst/>
          </a:prstGeom>
        </p:spPr>
        <p:txBody>
          <a:bodyPr wrap="none" lIns="90000" tIns="45000" rIns="90000" bIns="45000"/>
          <a:lstStyle/>
          <a:p>
            <a:r>
              <a:rPr lang="de-DE" sz="1400" dirty="0">
                <a:solidFill>
                  <a:srgbClr val="000000"/>
                </a:solidFill>
              </a:rPr>
              <a:t>03/14 Brussels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On-screen Show (4:3)</PresentationFormat>
  <Paragraphs>73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Peter</cp:lastModifiedBy>
  <cp:revision>5</cp:revision>
  <dcterms:modified xsi:type="dcterms:W3CDTF">2013-08-11T16:34:04Z</dcterms:modified>
</cp:coreProperties>
</file>